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03" r:id="rId3"/>
    <p:sldMasterId id="2147483731" r:id="rId4"/>
    <p:sldMasterId id="2147483753" r:id="rId5"/>
  </p:sldMasterIdLst>
  <p:notesMasterIdLst>
    <p:notesMasterId r:id="rId24"/>
  </p:notesMasterIdLst>
  <p:sldIdLst>
    <p:sldId id="342" r:id="rId6"/>
    <p:sldId id="303" r:id="rId7"/>
    <p:sldId id="304" r:id="rId8"/>
    <p:sldId id="333" r:id="rId9"/>
    <p:sldId id="350" r:id="rId10"/>
    <p:sldId id="349" r:id="rId11"/>
    <p:sldId id="319" r:id="rId12"/>
    <p:sldId id="353" r:id="rId13"/>
    <p:sldId id="264" r:id="rId14"/>
    <p:sldId id="352" r:id="rId15"/>
    <p:sldId id="258" r:id="rId16"/>
    <p:sldId id="328" r:id="rId17"/>
    <p:sldId id="330" r:id="rId18"/>
    <p:sldId id="317" r:id="rId19"/>
    <p:sldId id="335" r:id="rId20"/>
    <p:sldId id="336" r:id="rId21"/>
    <p:sldId id="337" r:id="rId22"/>
    <p:sldId id="34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595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  <p15:guide id="7" orient="horz" pos="822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6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8" autoAdjust="0"/>
    <p:restoredTop sz="94683"/>
  </p:normalViewPr>
  <p:slideViewPr>
    <p:cSldViewPr snapToGrid="0" showGuides="1">
      <p:cViewPr>
        <p:scale>
          <a:sx n="48" d="100"/>
          <a:sy n="48" d="100"/>
        </p:scale>
        <p:origin x="6792" y="3400"/>
      </p:cViewPr>
      <p:guideLst>
        <p:guide orient="horz" pos="2183"/>
        <p:guide pos="3840"/>
        <p:guide pos="438"/>
        <p:guide pos="7242"/>
        <p:guide orient="horz" pos="595"/>
        <p:guide orient="horz" pos="3861"/>
        <p:guide orient="horz" pos="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万里汇</c:v>
                </c:pt>
                <c:pt idx="1">
                  <c:v>PingPong</c:v>
                </c:pt>
                <c:pt idx="2">
                  <c:v>连连</c:v>
                </c:pt>
                <c:pt idx="3">
                  <c:v>Payoneer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</c:v>
                </c:pt>
                <c:pt idx="1">
                  <c:v>0.4</c:v>
                </c:pt>
                <c:pt idx="2">
                  <c:v>0.35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F-4AD8-A47E-7A7C4DA69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3667679"/>
        <c:axId val="1743668511"/>
      </c:barChart>
      <c:catAx>
        <c:axId val="1743667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743668511"/>
        <c:crosses val="autoZero"/>
        <c:auto val="1"/>
        <c:lblAlgn val="ctr"/>
        <c:lblOffset val="100"/>
        <c:noMultiLvlLbl val="0"/>
      </c:catAx>
      <c:valAx>
        <c:axId val="1743668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743667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万里汇</c:v>
                </c:pt>
                <c:pt idx="1">
                  <c:v>PingPong</c:v>
                </c:pt>
                <c:pt idx="2">
                  <c:v>连连</c:v>
                </c:pt>
                <c:pt idx="3">
                  <c:v>Payoneer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</c:v>
                </c:pt>
                <c:pt idx="1">
                  <c:v>0.4</c:v>
                </c:pt>
                <c:pt idx="2">
                  <c:v>0.35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F-4AD8-A47E-7A7C4DA69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3667679"/>
        <c:axId val="1743668511"/>
      </c:barChart>
      <c:catAx>
        <c:axId val="1743667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743668511"/>
        <c:crosses val="autoZero"/>
        <c:auto val="1"/>
        <c:lblAlgn val="ctr"/>
        <c:lblOffset val="100"/>
        <c:noMultiLvlLbl val="0"/>
      </c:catAx>
      <c:valAx>
        <c:axId val="1743668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743667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200</c:v>
                </c:pt>
                <c:pt idx="2">
                  <c:v>100</c:v>
                </c:pt>
                <c:pt idx="3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9C-445E-B25D-485832C4C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5141552"/>
        <c:axId val="1395134480"/>
      </c:barChart>
      <c:catAx>
        <c:axId val="139514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395134480"/>
        <c:crosses val="autoZero"/>
        <c:auto val="1"/>
        <c:lblAlgn val="ctr"/>
        <c:lblOffset val="100"/>
        <c:noMultiLvlLbl val="0"/>
      </c:catAx>
      <c:valAx>
        <c:axId val="1395134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N"/>
          </a:p>
        </c:txPr>
        <c:crossAx val="1395141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60055009602656"/>
          <c:y val="5.9041591638681667E-2"/>
          <c:w val="0.89439950465702078"/>
          <c:h val="0.74639123152952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</c:v>
                </c:pt>
                <c:pt idx="1">
                  <c:v>500</c:v>
                </c:pt>
                <c:pt idx="2">
                  <c:v>850</c:v>
                </c:pt>
                <c:pt idx="3">
                  <c:v>1300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9C-445E-B25D-485832C4C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395141552"/>
        <c:axId val="1395134480"/>
      </c:barChart>
      <c:catAx>
        <c:axId val="139514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ct val="50000"/>
              </a:lnSpc>
              <a:defRPr sz="1200" b="0" i="0" u="none" strike="noStrike" kern="1200" baseline="0">
                <a:solidFill>
                  <a:schemeClr val="tx1"/>
                </a:solidFill>
                <a:latin typeface="DINPro-Bold" panose="02000503030000020004" pitchFamily="50" charset="0"/>
                <a:ea typeface="+mn-ea"/>
                <a:cs typeface="+mn-cs"/>
              </a:defRPr>
            </a:pPr>
            <a:endParaRPr lang="en-CN"/>
          </a:p>
        </c:txPr>
        <c:crossAx val="1395134480"/>
        <c:crosses val="autoZero"/>
        <c:auto val="1"/>
        <c:lblAlgn val="ctr"/>
        <c:lblOffset val="100"/>
        <c:noMultiLvlLbl val="0"/>
      </c:catAx>
      <c:valAx>
        <c:axId val="1395134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DINPro-Bold" panose="02000503030000020004" pitchFamily="50" charset="0"/>
                <a:ea typeface="思源黑体 CN Medium" panose="020B0600000000000000" pitchFamily="34" charset="-122"/>
                <a:cs typeface="+mn-cs"/>
              </a:defRPr>
            </a:pPr>
            <a:endParaRPr lang="en-CN"/>
          </a:p>
        </c:txPr>
        <c:crossAx val="1395141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802692040578806E-2"/>
          <c:y val="3.8738383091499878E-2"/>
          <c:w val="0.8845086764318808"/>
          <c:h val="0.79225394637163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200</c:v>
                </c:pt>
                <c:pt idx="2">
                  <c:v>100</c:v>
                </c:pt>
                <c:pt idx="3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9C-445E-B25D-485832C4C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395141552"/>
        <c:axId val="1395134480"/>
      </c:barChart>
      <c:catAx>
        <c:axId val="139514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ct val="50000"/>
              </a:lnSpc>
              <a:defRPr sz="1100" b="0" i="0" u="none" strike="noStrike" kern="1200" baseline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defRPr>
            </a:pPr>
            <a:endParaRPr lang="en-CN"/>
          </a:p>
        </c:txPr>
        <c:crossAx val="1395134480"/>
        <c:crosses val="autoZero"/>
        <c:auto val="1"/>
        <c:lblAlgn val="ctr"/>
        <c:lblOffset val="100"/>
        <c:noMultiLvlLbl val="0"/>
      </c:catAx>
      <c:valAx>
        <c:axId val="1395134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DINPro-Bold" panose="02000503030000020004" pitchFamily="50" charset="0"/>
                <a:ea typeface="思源黑体 CN Medium" panose="020B0600000000000000" pitchFamily="34" charset="-122"/>
                <a:cs typeface="+mn-cs"/>
              </a:defRPr>
            </a:pPr>
            <a:endParaRPr lang="en-CN"/>
          </a:p>
        </c:txPr>
        <c:crossAx val="1395141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B4F42-54DC-40B4-AB05-639A3F6BA90D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D869E-1602-4300-89E3-9C7D281148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23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E997F8-2875-4D6A-ACEA-63066CF7FF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01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E997F8-2875-4D6A-ACEA-63066CF7FF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02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154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97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360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184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88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570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459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972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72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270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88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851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918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137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954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216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8967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44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656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586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08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27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9694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768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96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348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770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917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217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622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689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4906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31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6562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74849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400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46632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96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764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14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0628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714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737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16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0743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6603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95135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820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1250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42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5709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107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157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810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46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9973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752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095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63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40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354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536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720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7329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2473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508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5508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1293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6498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199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9968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2825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8945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2765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876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13382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708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8040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2339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6282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2055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066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9581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2893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0288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61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97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14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76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388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7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C5862-ABCE-4162-9221-0628399B167F}" type="datetimeFigureOut">
              <a:rPr lang="zh-CN" altLang="en-US" smtClean="0"/>
              <a:t>2021/9/16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03C4062-5741-4156-9517-BEF036C2CEB3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74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0.png"/><Relationship Id="rId3" Type="http://schemas.openxmlformats.org/officeDocument/2006/relationships/slide" Target="slide2.xml"/><Relationship Id="rId7" Type="http://schemas.openxmlformats.org/officeDocument/2006/relationships/image" Target="../media/image70.png"/><Relationship Id="rId12" Type="http://schemas.openxmlformats.org/officeDocument/2006/relationships/slide" Target="slide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80.png"/><Relationship Id="rId4" Type="http://schemas.openxmlformats.org/officeDocument/2006/relationships/image" Target="../media/image60.png"/><Relationship Id="rId9" Type="http://schemas.openxmlformats.org/officeDocument/2006/relationships/slide" Target="slide4.xml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幻灯片缩放定位 2">
                <a:extLst>
                  <a:ext uri="{FF2B5EF4-FFF2-40B4-BE49-F238E27FC236}">
                    <a16:creationId xmlns:a16="http://schemas.microsoft.com/office/drawing/2014/main" id="{B28406CC-45D3-41F5-91C0-43933219D7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872573"/>
                  </p:ext>
                </p:extLst>
              </p:nvPr>
            </p:nvGraphicFramePr>
            <p:xfrm>
              <a:off x="856343" y="326162"/>
              <a:ext cx="5032283" cy="2830659"/>
            </p:xfrm>
            <a:graphic>
              <a:graphicData uri="http://schemas.microsoft.com/office/powerpoint/2016/slidezoom">
                <pslz:sldZm>
                  <pslz:sldZmObj sldId="303" cId="4063622640">
                    <pslz:zmPr id="{1AA38B96-4EB9-4914-BDD5-1518DAFFF67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32283" cy="2830659"/>
                        </a:xfrm>
                        <a:prstGeom prst="rect">
                          <a:avLst/>
                        </a:prstGeom>
                        <a:ln w="9525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幻灯片缩放定位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28406CC-45D3-41F5-91C0-43933219D7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343" y="326162"/>
                <a:ext cx="5032283" cy="2830659"/>
              </a:xfrm>
              <a:prstGeom prst="rect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幻灯片缩放定位 4">
                <a:extLst>
                  <a:ext uri="{FF2B5EF4-FFF2-40B4-BE49-F238E27FC236}">
                    <a16:creationId xmlns:a16="http://schemas.microsoft.com/office/drawing/2014/main" id="{D8910FBE-0FC9-4D1D-8920-623900FC16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9277365"/>
                  </p:ext>
                </p:extLst>
              </p:nvPr>
            </p:nvGraphicFramePr>
            <p:xfrm>
              <a:off x="856343" y="3701179"/>
              <a:ext cx="5032283" cy="2830659"/>
            </p:xfrm>
            <a:graphic>
              <a:graphicData uri="http://schemas.microsoft.com/office/powerpoint/2016/slidezoom">
                <pslz:sldZm>
                  <pslz:sldZmObj sldId="304" cId="962038702">
                    <pslz:zmPr id="{4A50C70E-D684-4290-920C-7C287F0707E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32283" cy="2830659"/>
                        </a:xfrm>
                        <a:prstGeom prst="rect">
                          <a:avLst/>
                        </a:prstGeom>
                        <a:ln w="9525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幻灯片缩放定位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8910FBE-0FC9-4D1D-8920-623900FC1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6343" y="3701179"/>
                <a:ext cx="5032283" cy="2830659"/>
              </a:xfrm>
              <a:prstGeom prst="rect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幻灯片缩放定位 6">
                <a:extLst>
                  <a:ext uri="{FF2B5EF4-FFF2-40B4-BE49-F238E27FC236}">
                    <a16:creationId xmlns:a16="http://schemas.microsoft.com/office/drawing/2014/main" id="{04CE9AAA-7497-41A7-94EA-BF8F745A9C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7649444"/>
                  </p:ext>
                </p:extLst>
              </p:nvPr>
            </p:nvGraphicFramePr>
            <p:xfrm>
              <a:off x="6303374" y="326162"/>
              <a:ext cx="5032283" cy="2830659"/>
            </p:xfrm>
            <a:graphic>
              <a:graphicData uri="http://schemas.microsoft.com/office/powerpoint/2016/slidezoom">
                <pslz:sldZm>
                  <pslz:sldZmObj sldId="333" cId="488549019">
                    <pslz:zmPr id="{0C245BA6-5921-4449-949B-DF715E1886A0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32283" cy="2830659"/>
                        </a:xfrm>
                        <a:prstGeom prst="rect">
                          <a:avLst/>
                        </a:prstGeom>
                        <a:ln w="9525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幻灯片缩放定位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4CE9AAA-7497-41A7-94EA-BF8F745A9C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03374" y="326162"/>
                <a:ext cx="5032283" cy="2830659"/>
              </a:xfrm>
              <a:prstGeom prst="rect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幻灯片缩放定位 8">
                <a:extLst>
                  <a:ext uri="{FF2B5EF4-FFF2-40B4-BE49-F238E27FC236}">
                    <a16:creationId xmlns:a16="http://schemas.microsoft.com/office/drawing/2014/main" id="{CCFF545E-0F26-482F-8FD1-4714982556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7972360"/>
                  </p:ext>
                </p:extLst>
              </p:nvPr>
            </p:nvGraphicFramePr>
            <p:xfrm>
              <a:off x="6303374" y="3701179"/>
              <a:ext cx="5032283" cy="2830659"/>
            </p:xfrm>
            <a:graphic>
              <a:graphicData uri="http://schemas.microsoft.com/office/powerpoint/2016/slidezoom">
                <pslz:sldZm>
                  <pslz:sldZmObj sldId="319" cId="349444142">
                    <pslz:zmPr id="{654BA3B8-8BFC-4AB5-9F1D-9590AFD8DE96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32283" cy="2830659"/>
                        </a:xfrm>
                        <a:prstGeom prst="rect">
                          <a:avLst/>
                        </a:prstGeom>
                        <a:ln w="9525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幻灯片缩放定位 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CFF545E-0F26-482F-8FD1-4714982556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03374" y="3701179"/>
                <a:ext cx="5032283" cy="2830659"/>
              </a:xfrm>
              <a:prstGeom prst="rect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</a:ln>
            </p:spPr>
          </p:pic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87B7464A-9179-4CAA-B3E5-765BF9F064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E8CE912-1E23-41BB-BA60-D5AF2B99648F}"/>
              </a:ext>
            </a:extLst>
          </p:cNvPr>
          <p:cNvGrpSpPr/>
          <p:nvPr/>
        </p:nvGrpSpPr>
        <p:grpSpPr>
          <a:xfrm>
            <a:off x="7505700" y="972820"/>
            <a:ext cx="2641600" cy="1800860"/>
            <a:chOff x="7505700" y="927100"/>
            <a:chExt cx="2641600" cy="1943100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E7C4EC8-E649-4AC3-BC72-3BD1E5095FCF}"/>
                </a:ext>
              </a:extLst>
            </p:cNvPr>
            <p:cNvCxnSpPr>
              <a:cxnSpLocks/>
            </p:cNvCxnSpPr>
            <p:nvPr/>
          </p:nvCxnSpPr>
          <p:spPr>
            <a:xfrm>
              <a:off x="7505700" y="927100"/>
              <a:ext cx="0" cy="194310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5451DA7E-FCE1-40F5-809C-A2DC73FB878E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300" y="927100"/>
              <a:ext cx="0" cy="194310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98183F4-9C03-436B-B3A5-4DC4D77244E2}"/>
              </a:ext>
            </a:extLst>
          </p:cNvPr>
          <p:cNvSpPr/>
          <p:nvPr/>
        </p:nvSpPr>
        <p:spPr>
          <a:xfrm>
            <a:off x="7512050" y="990600"/>
            <a:ext cx="2628900" cy="1771650"/>
          </a:xfrm>
          <a:prstGeom prst="rect">
            <a:avLst/>
          </a:prstGeom>
          <a:solidFill>
            <a:srgbClr val="00B0F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A68543-5C19-4755-8D06-52B4217E9D7D}"/>
              </a:ext>
            </a:extLst>
          </p:cNvPr>
          <p:cNvSpPr/>
          <p:nvPr/>
        </p:nvSpPr>
        <p:spPr>
          <a:xfrm>
            <a:off x="6855102" y="4319726"/>
            <a:ext cx="4162085" cy="2081074"/>
          </a:xfrm>
          <a:prstGeom prst="rect">
            <a:avLst/>
          </a:prstGeom>
          <a:solidFill>
            <a:srgbClr val="00B0F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C259640-56A4-4AB2-988F-290380912532}"/>
              </a:ext>
            </a:extLst>
          </p:cNvPr>
          <p:cNvGrpSpPr/>
          <p:nvPr/>
        </p:nvGrpSpPr>
        <p:grpSpPr>
          <a:xfrm>
            <a:off x="6845300" y="4320540"/>
            <a:ext cx="4173220" cy="2103120"/>
            <a:chOff x="7505700" y="927100"/>
            <a:chExt cx="2641600" cy="1943100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35914870-0297-40A1-8D15-93C3920B3BA2}"/>
                </a:ext>
              </a:extLst>
            </p:cNvPr>
            <p:cNvCxnSpPr>
              <a:cxnSpLocks/>
            </p:cNvCxnSpPr>
            <p:nvPr/>
          </p:nvCxnSpPr>
          <p:spPr>
            <a:xfrm>
              <a:off x="7505700" y="927100"/>
              <a:ext cx="0" cy="194310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A4B28EC-F39B-4DB9-9254-1EA97767263A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300" y="927100"/>
              <a:ext cx="0" cy="194310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859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6E65F09-3D53-4AFA-B3B9-61A380B6BD26}"/>
              </a:ext>
            </a:extLst>
          </p:cNvPr>
          <p:cNvSpPr txBox="1"/>
          <p:nvPr/>
        </p:nvSpPr>
        <p:spPr>
          <a:xfrm>
            <a:off x="607786" y="1496658"/>
            <a:ext cx="10365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在跨境电商快速发展的同时，第三方跨境支付市场也呈现出一片竞争激烈的红海。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26FF7C-9D4A-4DDE-8FA3-B30001B6D1E5}"/>
              </a:ext>
            </a:extLst>
          </p:cNvPr>
          <p:cNvSpPr txBox="1"/>
          <p:nvPr/>
        </p:nvSpPr>
        <p:spPr>
          <a:xfrm>
            <a:off x="936625" y="-600164"/>
            <a:ext cx="6096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300" dirty="0"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跨境支付机构百家争鸣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A9100D-B270-4FEA-9BE2-BD139570E65C}"/>
              </a:ext>
            </a:extLst>
          </p:cNvPr>
          <p:cNvSpPr txBox="1"/>
          <p:nvPr/>
        </p:nvSpPr>
        <p:spPr>
          <a:xfrm>
            <a:off x="607786" y="20492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万里汇成为2020年同类支付机构中的增速佼佼者。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14FD73-DD51-477E-894F-2E5637EC1263}"/>
              </a:ext>
            </a:extLst>
          </p:cNvPr>
          <p:cNvSpPr txBox="1"/>
          <p:nvPr/>
        </p:nvSpPr>
        <p:spPr>
          <a:xfrm>
            <a:off x="591118" y="3189776"/>
            <a:ext cx="2994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第三方跨境支付平台举例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73A43F-B9B5-4A79-BE68-171817FBDA49}"/>
              </a:ext>
            </a:extLst>
          </p:cNvPr>
          <p:cNvSpPr txBox="1"/>
          <p:nvPr/>
        </p:nvSpPr>
        <p:spPr>
          <a:xfrm>
            <a:off x="607786" y="5006664"/>
            <a:ext cx="2994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第三方支付平台优势突出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CD9539-B385-468C-82D8-02BFF4F3289D}"/>
              </a:ext>
            </a:extLst>
          </p:cNvPr>
          <p:cNvSpPr txBox="1"/>
          <p:nvPr/>
        </p:nvSpPr>
        <p:spPr>
          <a:xfrm>
            <a:off x="8028567" y="3705287"/>
            <a:ext cx="2994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跨境支付平台综合增速对比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5A1C9D-7D15-42C4-96F2-FF9828C66E5E}"/>
              </a:ext>
            </a:extLst>
          </p:cNvPr>
          <p:cNvSpPr txBox="1"/>
          <p:nvPr/>
        </p:nvSpPr>
        <p:spPr>
          <a:xfrm>
            <a:off x="607786" y="5548807"/>
            <a:ext cx="1568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效率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更高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7505D4-53D6-4CC0-BDA3-D40408391144}"/>
              </a:ext>
            </a:extLst>
          </p:cNvPr>
          <p:cNvSpPr txBox="1"/>
          <p:nvPr/>
        </p:nvSpPr>
        <p:spPr>
          <a:xfrm>
            <a:off x="607786" y="5918139"/>
            <a:ext cx="1568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处理更快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3D4619-8BAA-4066-A6C1-5A1AEDC49DF0}"/>
              </a:ext>
            </a:extLst>
          </p:cNvPr>
          <p:cNvSpPr txBox="1"/>
          <p:nvPr/>
        </p:nvSpPr>
        <p:spPr>
          <a:xfrm>
            <a:off x="1610963" y="5571907"/>
            <a:ext cx="1568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收费更低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760B4F-0882-47BB-AE2D-1C3034E235FE}"/>
              </a:ext>
            </a:extLst>
          </p:cNvPr>
          <p:cNvSpPr txBox="1"/>
          <p:nvPr/>
        </p:nvSpPr>
        <p:spPr>
          <a:xfrm>
            <a:off x="1610963" y="5941239"/>
            <a:ext cx="1568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更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适应跨境电商发展</a:t>
            </a:r>
          </a:p>
        </p:txBody>
      </p:sp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416C3227-083F-4BD1-8BED-0645AE9CAA33}"/>
              </a:ext>
            </a:extLst>
          </p:cNvPr>
          <p:cNvGraphicFramePr/>
          <p:nvPr/>
        </p:nvGraphicFramePr>
        <p:xfrm>
          <a:off x="7431127" y="4569179"/>
          <a:ext cx="4189698" cy="1656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DDDBAEEA-4315-48A1-B1E8-6EF5DB7CFD72}"/>
              </a:ext>
            </a:extLst>
          </p:cNvPr>
          <p:cNvSpPr txBox="1"/>
          <p:nvPr/>
        </p:nvSpPr>
        <p:spPr>
          <a:xfrm>
            <a:off x="8699116" y="4217825"/>
            <a:ext cx="1653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2020综合增速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0BF8EE5-C5B9-4544-B474-D20DBE34DC09}"/>
              </a:ext>
            </a:extLst>
          </p:cNvPr>
          <p:cNvSpPr txBox="1"/>
          <p:nvPr/>
        </p:nvSpPr>
        <p:spPr>
          <a:xfrm>
            <a:off x="607786" y="3596994"/>
            <a:ext cx="141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Paypal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F441A23-3EF2-42EB-98A5-AA9008180262}"/>
              </a:ext>
            </a:extLst>
          </p:cNvPr>
          <p:cNvSpPr txBox="1"/>
          <p:nvPr/>
        </p:nvSpPr>
        <p:spPr>
          <a:xfrm>
            <a:off x="2036166" y="3596994"/>
            <a:ext cx="141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Airwallex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8100BC3-DD4B-4451-B256-CA940B8F4549}"/>
              </a:ext>
            </a:extLst>
          </p:cNvPr>
          <p:cNvSpPr txBox="1"/>
          <p:nvPr/>
        </p:nvSpPr>
        <p:spPr>
          <a:xfrm>
            <a:off x="3730188" y="3596994"/>
            <a:ext cx="141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Payoneer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CD9EB57-28D5-4FDF-A319-05D6B848086A}"/>
              </a:ext>
            </a:extLst>
          </p:cNvPr>
          <p:cNvSpPr txBox="1"/>
          <p:nvPr/>
        </p:nvSpPr>
        <p:spPr>
          <a:xfrm>
            <a:off x="607786" y="4056702"/>
            <a:ext cx="141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WorldFirst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2A7D57-443B-4003-86C5-E9C495031C56}"/>
              </a:ext>
            </a:extLst>
          </p:cNvPr>
          <p:cNvSpPr txBox="1"/>
          <p:nvPr/>
        </p:nvSpPr>
        <p:spPr>
          <a:xfrm>
            <a:off x="2036166" y="4056702"/>
            <a:ext cx="141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Pingpong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C8748A8-935B-4EF8-9536-C96E064AB2F4}"/>
              </a:ext>
            </a:extLst>
          </p:cNvPr>
          <p:cNvSpPr txBox="1"/>
          <p:nvPr/>
        </p:nvSpPr>
        <p:spPr>
          <a:xfrm>
            <a:off x="619124" y="381954"/>
            <a:ext cx="390207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300" dirty="0"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跨境支付机构百家争鸣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379B7B9-74CC-4513-A7B4-3532EAFA5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97811" y="507325"/>
            <a:ext cx="1575064" cy="4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4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9FE82D3-7B4F-44A9-9070-B5710AB5D663}"/>
              </a:ext>
            </a:extLst>
          </p:cNvPr>
          <p:cNvSpPr txBox="1"/>
          <p:nvPr/>
        </p:nvSpPr>
        <p:spPr>
          <a:xfrm>
            <a:off x="823157" y="1323069"/>
            <a:ext cx="76310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中国民用洗烘市场规模庞大，烘干机成为近年核心增长点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D0464D-DA7D-4394-851D-8953AE0D1901}"/>
              </a:ext>
            </a:extLst>
          </p:cNvPr>
          <p:cNvSpPr txBox="1"/>
          <p:nvPr/>
        </p:nvSpPr>
        <p:spPr>
          <a:xfrm>
            <a:off x="7580084" y="11081841"/>
            <a:ext cx="31006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年中国烘干机各季度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市场规模(亿元)趋势</a:t>
            </a: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6E239A5D-DC16-4E28-81BB-6301A53CA941}"/>
              </a:ext>
            </a:extLst>
          </p:cNvPr>
          <p:cNvGraphicFramePr/>
          <p:nvPr/>
        </p:nvGraphicFramePr>
        <p:xfrm>
          <a:off x="7042973" y="11562008"/>
          <a:ext cx="4174837" cy="1760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E95CA15E-AA18-4644-8490-0E10C5E798EF}"/>
              </a:ext>
            </a:extLst>
          </p:cNvPr>
          <p:cNvSpPr txBox="1"/>
          <p:nvPr/>
        </p:nvSpPr>
        <p:spPr>
          <a:xfrm>
            <a:off x="8076256" y="13304292"/>
            <a:ext cx="2108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数据来源：第一财经商业数据中心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0F2436B6-F9DD-4D01-B268-3D1933CC9720}"/>
              </a:ext>
            </a:extLst>
          </p:cNvPr>
          <p:cNvSpPr/>
          <p:nvPr/>
        </p:nvSpPr>
        <p:spPr>
          <a:xfrm>
            <a:off x="695325" y="1413706"/>
            <a:ext cx="92074" cy="266678"/>
          </a:xfrm>
          <a:prstGeom prst="parallelogram">
            <a:avLst>
              <a:gd name="adj" fmla="val 523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7C6A5B-31D6-4E0E-ADFC-727FC06953D1}"/>
              </a:ext>
            </a:extLst>
          </p:cNvPr>
          <p:cNvSpPr txBox="1"/>
          <p:nvPr/>
        </p:nvSpPr>
        <p:spPr>
          <a:xfrm>
            <a:off x="823157" y="2013857"/>
            <a:ext cx="107870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市场走势呈周期性变化，受到线上线下市场营销节奏共同作用，每年第四季度迎来爆发增长。</a:t>
            </a:r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8554BA4B-EB0D-4C54-85E2-842D076FEA4D}"/>
              </a:ext>
            </a:extLst>
          </p:cNvPr>
          <p:cNvSpPr/>
          <p:nvPr/>
        </p:nvSpPr>
        <p:spPr>
          <a:xfrm>
            <a:off x="695325" y="2104494"/>
            <a:ext cx="92074" cy="266678"/>
          </a:xfrm>
          <a:prstGeom prst="parallelogram">
            <a:avLst>
              <a:gd name="adj" fmla="val 523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2FED25F-8C7D-47E4-88D0-4DC240F82F4D}"/>
              </a:ext>
            </a:extLst>
          </p:cNvPr>
          <p:cNvSpPr txBox="1"/>
          <p:nvPr/>
        </p:nvSpPr>
        <p:spPr>
          <a:xfrm>
            <a:off x="787399" y="2582209"/>
            <a:ext cx="927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宋体" panose="02010600030101010101" pitchFamily="2" charset="-122"/>
                <a:cs typeface="+mn-cs"/>
              </a:rPr>
              <a:t>590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46FFE5F-268A-4EE5-B1B6-EC412C78E81F}"/>
              </a:ext>
            </a:extLst>
          </p:cNvPr>
          <p:cNvSpPr txBox="1"/>
          <p:nvPr/>
        </p:nvSpPr>
        <p:spPr>
          <a:xfrm>
            <a:off x="4118736" y="2582209"/>
            <a:ext cx="927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宋体" panose="02010600030101010101" pitchFamily="2" charset="-122"/>
                <a:cs typeface="+mn-cs"/>
              </a:rPr>
              <a:t>10%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 panose="020B050204020402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32B3672-C63F-460C-B63D-9C8063ED71A4}"/>
              </a:ext>
            </a:extLst>
          </p:cNvPr>
          <p:cNvSpPr txBox="1"/>
          <p:nvPr/>
        </p:nvSpPr>
        <p:spPr>
          <a:xfrm>
            <a:off x="810457" y="3176574"/>
            <a:ext cx="23202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2019年中国民用洗烘品类市场规模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F3CB3ED-5166-4ABE-82E6-550720540FF5}"/>
              </a:ext>
            </a:extLst>
          </p:cNvPr>
          <p:cNvSpPr txBox="1"/>
          <p:nvPr/>
        </p:nvSpPr>
        <p:spPr>
          <a:xfrm>
            <a:off x="1542275" y="2856646"/>
            <a:ext cx="688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亿元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9732647-839F-44B5-8CD6-DD2D819BAA6A}"/>
              </a:ext>
            </a:extLst>
          </p:cNvPr>
          <p:cNvSpPr txBox="1"/>
          <p:nvPr/>
        </p:nvSpPr>
        <p:spPr>
          <a:xfrm>
            <a:off x="4118736" y="3176574"/>
            <a:ext cx="11868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同比去年增速近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794B1FD-74B5-4AAF-98F7-DE9646FD5572}"/>
              </a:ext>
            </a:extLst>
          </p:cNvPr>
          <p:cNvSpPr txBox="1"/>
          <p:nvPr/>
        </p:nvSpPr>
        <p:spPr>
          <a:xfrm>
            <a:off x="6291053" y="2582209"/>
            <a:ext cx="927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宋体" panose="02010600030101010101" pitchFamily="2" charset="-122"/>
                <a:cs typeface="+mn-cs"/>
              </a:rPr>
              <a:t>25%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SemiBold SemiConden" panose="020B0502040204020203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5551F79-B0C6-49C6-AB8F-35F8B53BA711}"/>
              </a:ext>
            </a:extLst>
          </p:cNvPr>
          <p:cNvSpPr txBox="1"/>
          <p:nvPr/>
        </p:nvSpPr>
        <p:spPr>
          <a:xfrm>
            <a:off x="6314111" y="3176574"/>
            <a:ext cx="40935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近三年，中国烘干机行业市场规模持续上升，各季度同比增速。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FF23025-7340-4063-8294-4F6FA19B450C}"/>
              </a:ext>
            </a:extLst>
          </p:cNvPr>
          <p:cNvSpPr txBox="1"/>
          <p:nvPr/>
        </p:nvSpPr>
        <p:spPr>
          <a:xfrm>
            <a:off x="1406838" y="3685961"/>
            <a:ext cx="355882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2017-20</a:t>
            </a: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20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年中国洗烘市场规模趋势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7006D65-F9D1-4178-8A55-459C46D719FE}"/>
              </a:ext>
            </a:extLst>
          </p:cNvPr>
          <p:cNvSpPr txBox="1"/>
          <p:nvPr/>
        </p:nvSpPr>
        <p:spPr>
          <a:xfrm>
            <a:off x="6376713" y="3685961"/>
            <a:ext cx="510567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2020</a:t>
            </a:r>
            <a:r>
              <a:rPr kumimoji="0" lang="zh-CN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年中国烘干机各季度市场规模趋势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E77A7E7-B460-44F9-B8F6-1407ADCF0214}"/>
              </a:ext>
            </a:extLst>
          </p:cNvPr>
          <p:cNvSpPr txBox="1"/>
          <p:nvPr/>
        </p:nvSpPr>
        <p:spPr>
          <a:xfrm>
            <a:off x="4745669" y="3839061"/>
            <a:ext cx="5562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(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亿元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)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C55485F-CB24-43F9-A26E-D8CF9FC281E6}"/>
              </a:ext>
            </a:extLst>
          </p:cNvPr>
          <p:cNvSpPr txBox="1"/>
          <p:nvPr/>
        </p:nvSpPr>
        <p:spPr>
          <a:xfrm>
            <a:off x="10548618" y="3839061"/>
            <a:ext cx="5562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(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亿元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)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3D5EDE4-9903-485E-A1F1-52CDA06DA61A}"/>
              </a:ext>
            </a:extLst>
          </p:cNvPr>
          <p:cNvCxnSpPr>
            <a:cxnSpLocks/>
          </p:cNvCxnSpPr>
          <p:nvPr/>
        </p:nvCxnSpPr>
        <p:spPr>
          <a:xfrm>
            <a:off x="693694" y="4123091"/>
            <a:ext cx="4985111" cy="0"/>
          </a:xfrm>
          <a:prstGeom prst="line">
            <a:avLst/>
          </a:prstGeom>
          <a:ln>
            <a:solidFill>
              <a:schemeClr val="tx1">
                <a:alpha val="7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2C34071-F826-41EF-B0F4-7744278827EE}"/>
              </a:ext>
            </a:extLst>
          </p:cNvPr>
          <p:cNvCxnSpPr>
            <a:cxnSpLocks/>
          </p:cNvCxnSpPr>
          <p:nvPr/>
        </p:nvCxnSpPr>
        <p:spPr>
          <a:xfrm>
            <a:off x="6436995" y="4123091"/>
            <a:ext cx="4985111" cy="0"/>
          </a:xfrm>
          <a:prstGeom prst="line">
            <a:avLst/>
          </a:prstGeom>
          <a:ln>
            <a:solidFill>
              <a:schemeClr val="tx1">
                <a:alpha val="7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图表 49">
            <a:extLst>
              <a:ext uri="{FF2B5EF4-FFF2-40B4-BE49-F238E27FC236}">
                <a16:creationId xmlns:a16="http://schemas.microsoft.com/office/drawing/2014/main" id="{BE835924-2E0C-451C-BCD3-17D0F79D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640668"/>
              </p:ext>
            </p:extLst>
          </p:nvPr>
        </p:nvGraphicFramePr>
        <p:xfrm>
          <a:off x="633413" y="4342555"/>
          <a:ext cx="5018449" cy="2069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2" name="图表 51">
            <a:extLst>
              <a:ext uri="{FF2B5EF4-FFF2-40B4-BE49-F238E27FC236}">
                <a16:creationId xmlns:a16="http://schemas.microsoft.com/office/drawing/2014/main" id="{97FB8832-DC21-4A52-962F-128F11E9A9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0310248"/>
              </p:ext>
            </p:extLst>
          </p:nvPr>
        </p:nvGraphicFramePr>
        <p:xfrm>
          <a:off x="6436995" y="4207606"/>
          <a:ext cx="5045392" cy="2167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19EC8C33-002B-4EFC-B710-420BE91CD2FF}"/>
              </a:ext>
            </a:extLst>
          </p:cNvPr>
          <p:cNvSpPr txBox="1"/>
          <p:nvPr/>
        </p:nvSpPr>
        <p:spPr>
          <a:xfrm>
            <a:off x="619125" y="381954"/>
            <a:ext cx="36385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300" dirty="0"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行业规模趋势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F9D2D2A-521B-41B6-84A5-0F7960ECA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97811" y="507325"/>
            <a:ext cx="1575064" cy="4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5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470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90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56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33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6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11694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08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9ED7876-6543-4A8E-B38F-92FB94DC82A5}"/>
              </a:ext>
            </a:extLst>
          </p:cNvPr>
          <p:cNvSpPr txBox="1"/>
          <p:nvPr/>
        </p:nvSpPr>
        <p:spPr>
          <a:xfrm>
            <a:off x="3074988" y="1807143"/>
            <a:ext cx="61150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2020</a:t>
            </a: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跨境电商行业数据报告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4299DE-1B34-423B-A0C1-A867843D317B}"/>
              </a:ext>
            </a:extLst>
          </p:cNvPr>
          <p:cNvSpPr txBox="1"/>
          <p:nvPr/>
        </p:nvSpPr>
        <p:spPr>
          <a:xfrm>
            <a:off x="3048000" y="57531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2020 CBNData.All rights reserved.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D5CC5D-34DF-4206-AD5C-99C094FEF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802" y="920188"/>
            <a:ext cx="2101256" cy="6653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E56A748-789C-4390-A6E1-C007FCB5661B}"/>
              </a:ext>
            </a:extLst>
          </p:cNvPr>
          <p:cNvSpPr txBox="1"/>
          <p:nvPr/>
        </p:nvSpPr>
        <p:spPr>
          <a:xfrm>
            <a:off x="3833430" y="4536911"/>
            <a:ext cx="45251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第一财经商业数据中心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62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3562521A-9DC9-47AE-B155-59BDA29F262B}"/>
              </a:ext>
            </a:extLst>
          </p:cNvPr>
          <p:cNvSpPr txBox="1"/>
          <p:nvPr/>
        </p:nvSpPr>
        <p:spPr>
          <a:xfrm>
            <a:off x="3474243" y="4293455"/>
            <a:ext cx="2217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全球疫情局势发展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01C6CE-A625-44C5-9B2D-08955F31EA39}"/>
              </a:ext>
            </a:extLst>
          </p:cNvPr>
          <p:cNvSpPr txBox="1"/>
          <p:nvPr/>
        </p:nvSpPr>
        <p:spPr>
          <a:xfrm>
            <a:off x="681335" y="4293455"/>
            <a:ext cx="2207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跨境电商市场概览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106867-8EDF-46F1-BEF6-BBCE0965C9BB}"/>
              </a:ext>
            </a:extLst>
          </p:cNvPr>
          <p:cNvSpPr txBox="1"/>
          <p:nvPr/>
        </p:nvSpPr>
        <p:spPr>
          <a:xfrm>
            <a:off x="6276504" y="4293455"/>
            <a:ext cx="209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跨境电商行业趋势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66872D-8C21-460A-A657-31BF814F00DD}"/>
              </a:ext>
            </a:extLst>
          </p:cNvPr>
          <p:cNvSpPr txBox="1"/>
          <p:nvPr/>
        </p:nvSpPr>
        <p:spPr>
          <a:xfrm>
            <a:off x="8954478" y="4293455"/>
            <a:ext cx="2207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电商企业机遇洞察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29296F-1BE9-4B00-BC87-4B4929779BB3}"/>
              </a:ext>
            </a:extLst>
          </p:cNvPr>
          <p:cNvSpPr txBox="1"/>
          <p:nvPr/>
        </p:nvSpPr>
        <p:spPr>
          <a:xfrm>
            <a:off x="5234226" y="87001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目录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03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879171-15FB-4AFB-B6EA-456C84DE00FB}"/>
              </a:ext>
            </a:extLst>
          </p:cNvPr>
          <p:cNvSpPr txBox="1"/>
          <p:nvPr/>
        </p:nvSpPr>
        <p:spPr>
          <a:xfrm>
            <a:off x="597954" y="2230677"/>
            <a:ext cx="4609046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零售货物集中运输到海外仓，可比跨境电商直购族式降低30%-50%的物流成本。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D2A1C7-2BB2-4742-B7A6-3D051CE60E76}"/>
              </a:ext>
            </a:extLst>
          </p:cNvPr>
          <p:cNvSpPr txBox="1"/>
          <p:nvPr/>
        </p:nvSpPr>
        <p:spPr>
          <a:xfrm>
            <a:off x="6460858" y="2230677"/>
            <a:ext cx="4575443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海外仓有效解决了跨境电商的退换货难题，同时也捉升了消费者的购物体验。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DA25FF-2568-4613-A912-F477B6D483BB}"/>
              </a:ext>
            </a:extLst>
          </p:cNvPr>
          <p:cNvSpPr txBox="1"/>
          <p:nvPr/>
        </p:nvSpPr>
        <p:spPr>
          <a:xfrm>
            <a:off x="597954" y="1845212"/>
            <a:ext cx="2119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降低物流成本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36AB78-76B8-4D5E-B43A-727B578026BD}"/>
              </a:ext>
            </a:extLst>
          </p:cNvPr>
          <p:cNvSpPr txBox="1"/>
          <p:nvPr/>
        </p:nvSpPr>
        <p:spPr>
          <a:xfrm>
            <a:off x="6460858" y="1845212"/>
            <a:ext cx="3469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提升购物体验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6AB3F6-62D9-43F0-8C5D-5E7913244320}"/>
              </a:ext>
            </a:extLst>
          </p:cNvPr>
          <p:cNvSpPr txBox="1"/>
          <p:nvPr/>
        </p:nvSpPr>
        <p:spPr>
          <a:xfrm>
            <a:off x="597955" y="4658676"/>
            <a:ext cx="4596346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可以提前备货，有效避免物流高峰，缓解国际物流不畅造成的供货压力。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E6DE2F-A5EC-4507-AE2F-9D45F669E114}"/>
              </a:ext>
            </a:extLst>
          </p:cNvPr>
          <p:cNvSpPr txBox="1"/>
          <p:nvPr/>
        </p:nvSpPr>
        <p:spPr>
          <a:xfrm>
            <a:off x="6460858" y="4658676"/>
            <a:ext cx="4575442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与空运相比，海外仓的集中运输模式实破了商品玉量、体积和性质的限制。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B6DDB3-F632-426B-AB68-6D3A213A4A5A}"/>
              </a:ext>
            </a:extLst>
          </p:cNvPr>
          <p:cNvSpPr txBox="1"/>
          <p:nvPr/>
        </p:nvSpPr>
        <p:spPr>
          <a:xfrm>
            <a:off x="597954" y="4206661"/>
            <a:ext cx="3469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加快物流时效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9E1B77-A92B-4509-8476-CF33DDCB52C6}"/>
              </a:ext>
            </a:extLst>
          </p:cNvPr>
          <p:cNvSpPr txBox="1"/>
          <p:nvPr/>
        </p:nvSpPr>
        <p:spPr>
          <a:xfrm>
            <a:off x="6460858" y="4206661"/>
            <a:ext cx="3469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丰富商品品类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730428-3594-4791-87F6-8EEF06F16837}"/>
              </a:ext>
            </a:extLst>
          </p:cNvPr>
          <p:cNvSpPr txBox="1"/>
          <p:nvPr/>
        </p:nvSpPr>
        <p:spPr>
          <a:xfrm>
            <a:off x="619125" y="381954"/>
            <a:ext cx="36385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300" dirty="0">
                <a:solidFill>
                  <a:srgbClr val="FF660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海外仓服务百花齐放</a:t>
            </a:r>
            <a:endParaRPr lang="en-US" altLang="zh-CN" sz="3300" dirty="0">
              <a:solidFill>
                <a:srgbClr val="FF6600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E227E09-4E6C-4077-89E4-22EC698C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811" y="507325"/>
            <a:ext cx="1575064" cy="4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4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2A730428-3594-4791-87F6-8EEF06F16837}"/>
              </a:ext>
            </a:extLst>
          </p:cNvPr>
          <p:cNvSpPr txBox="1"/>
          <p:nvPr/>
        </p:nvSpPr>
        <p:spPr>
          <a:xfrm>
            <a:off x="619125" y="381954"/>
            <a:ext cx="36385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300" dirty="0">
                <a:solidFill>
                  <a:srgbClr val="FF660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海外仓服务百花齐放</a:t>
            </a:r>
            <a:endParaRPr lang="en-US" altLang="zh-CN" sz="3300" dirty="0">
              <a:solidFill>
                <a:srgbClr val="FF6600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E227E09-4E6C-4077-89E4-22EC698C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811" y="507325"/>
            <a:ext cx="1575064" cy="4986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E7A77F4-97CD-40E1-961B-299CC0DD6212}"/>
              </a:ext>
            </a:extLst>
          </p:cNvPr>
          <p:cNvSpPr txBox="1"/>
          <p:nvPr/>
        </p:nvSpPr>
        <p:spPr>
          <a:xfrm>
            <a:off x="597954" y="2395777"/>
            <a:ext cx="4113746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</a:rPr>
              <a:t>零售货物集中运输到海外仓，可比跨境电商直购族式降低30%-50%的物流成本。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5E05EB-2E3B-43EF-8A2C-1E1737AF400A}"/>
              </a:ext>
            </a:extLst>
          </p:cNvPr>
          <p:cNvSpPr txBox="1"/>
          <p:nvPr/>
        </p:nvSpPr>
        <p:spPr>
          <a:xfrm>
            <a:off x="6460859" y="2395777"/>
            <a:ext cx="4083754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康方圆体W7" panose="040B0709000000000000" pitchFamily="81" charset="-122"/>
                <a:ea typeface="华康方圆体W7" panose="040B0709000000000000" pitchFamily="81" charset="-122"/>
              </a:rPr>
              <a:t>海外仓有效解决了跨境电商的退换货难题，同时也捉升了消费者的购物体验。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8B7363-BD88-422D-8863-C1B38A4822AC}"/>
              </a:ext>
            </a:extLst>
          </p:cNvPr>
          <p:cNvSpPr txBox="1"/>
          <p:nvPr/>
        </p:nvSpPr>
        <p:spPr>
          <a:xfrm>
            <a:off x="597954" y="1946812"/>
            <a:ext cx="27675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600" dirty="0">
                <a:solidFill>
                  <a:srgbClr val="7030A0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降低物流成本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53B9F2D-5B4C-4581-B1A0-14D1411434FE}"/>
              </a:ext>
            </a:extLst>
          </p:cNvPr>
          <p:cNvSpPr txBox="1"/>
          <p:nvPr/>
        </p:nvSpPr>
        <p:spPr>
          <a:xfrm>
            <a:off x="6460858" y="1769012"/>
            <a:ext cx="4529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E06128"/>
                </a:solidFill>
                <a:latin typeface="方正粗倩简体" panose="02000000000000000000" pitchFamily="2" charset="-122"/>
                <a:ea typeface="方正粗倩简体" panose="02000000000000000000" pitchFamily="2" charset="-122"/>
              </a:rPr>
              <a:t>提升购物体验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AA942C-F419-4216-BA44-181ABA978310}"/>
              </a:ext>
            </a:extLst>
          </p:cNvPr>
          <p:cNvSpPr txBox="1"/>
          <p:nvPr/>
        </p:nvSpPr>
        <p:spPr>
          <a:xfrm>
            <a:off x="597955" y="4823776"/>
            <a:ext cx="4102411" cy="734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可以提前备货，有效避免物流高峰，缓解国际物流不畅造成的供货压力。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1203FB-BF6E-4C47-81FC-143A898B2076}"/>
              </a:ext>
            </a:extLst>
          </p:cNvPr>
          <p:cNvSpPr txBox="1"/>
          <p:nvPr/>
        </p:nvSpPr>
        <p:spPr>
          <a:xfrm>
            <a:off x="6460859" y="4823776"/>
            <a:ext cx="3978542" cy="734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与空运相比，海外仓的集中运输模式实破了商品玉量、体积和性质的限制。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2BC71CF-E386-423A-889C-7150D6D20F79}"/>
              </a:ext>
            </a:extLst>
          </p:cNvPr>
          <p:cNvSpPr txBox="1"/>
          <p:nvPr/>
        </p:nvSpPr>
        <p:spPr>
          <a:xfrm>
            <a:off x="597954" y="4308261"/>
            <a:ext cx="4529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00B050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加快物流时效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145CF1-22EF-4B8A-99DA-E0ECFA3C8045}"/>
              </a:ext>
            </a:extLst>
          </p:cNvPr>
          <p:cNvSpPr txBox="1"/>
          <p:nvPr/>
        </p:nvSpPr>
        <p:spPr>
          <a:xfrm>
            <a:off x="6460858" y="4308261"/>
            <a:ext cx="4529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FF0000"/>
                </a:solidFill>
                <a:latin typeface="潮字社凌渡鲲鹏简" panose="02010604000000000000" pitchFamily="2" charset="-122"/>
                <a:ea typeface="潮字社凌渡鲲鹏简" panose="02010604000000000000" pitchFamily="2" charset="-122"/>
              </a:rPr>
              <a:t>丰富商品品类</a:t>
            </a:r>
          </a:p>
        </p:txBody>
      </p:sp>
    </p:spTree>
    <p:extLst>
      <p:ext uri="{BB962C8B-B14F-4D97-AF65-F5344CB8AC3E}">
        <p14:creationId xmlns:p14="http://schemas.microsoft.com/office/powerpoint/2010/main" val="285424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879171-15FB-4AFB-B6EA-456C84DE00FB}"/>
              </a:ext>
            </a:extLst>
          </p:cNvPr>
          <p:cNvSpPr txBox="1"/>
          <p:nvPr/>
        </p:nvSpPr>
        <p:spPr>
          <a:xfrm>
            <a:off x="597954" y="2395777"/>
            <a:ext cx="4113746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零售货物集中运输到海外仓，可比跨境电商直购族式降低30%-50%的物流成本。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D2A1C7-2BB2-4742-B7A6-3D051CE60E76}"/>
              </a:ext>
            </a:extLst>
          </p:cNvPr>
          <p:cNvSpPr txBox="1"/>
          <p:nvPr/>
        </p:nvSpPr>
        <p:spPr>
          <a:xfrm>
            <a:off x="6460859" y="2395777"/>
            <a:ext cx="4083754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海外仓有效解决了跨境电商的退换货难题，同时也捉升了消费者的购物体验。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DA25FF-2568-4613-A912-F477B6D483BB}"/>
              </a:ext>
            </a:extLst>
          </p:cNvPr>
          <p:cNvSpPr txBox="1"/>
          <p:nvPr/>
        </p:nvSpPr>
        <p:spPr>
          <a:xfrm>
            <a:off x="597954" y="1946812"/>
            <a:ext cx="27675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600" dirty="0">
                <a:solidFill>
                  <a:prstClr val="black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降低物流成本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36AB78-76B8-4D5E-B43A-727B578026BD}"/>
              </a:ext>
            </a:extLst>
          </p:cNvPr>
          <p:cNvSpPr txBox="1"/>
          <p:nvPr/>
        </p:nvSpPr>
        <p:spPr>
          <a:xfrm>
            <a:off x="6460858" y="1946812"/>
            <a:ext cx="45290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dirty="0">
                <a:solidFill>
                  <a:prstClr val="black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提升购物体验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6AB3F6-62D9-43F0-8C5D-5E7913244320}"/>
              </a:ext>
            </a:extLst>
          </p:cNvPr>
          <p:cNvSpPr txBox="1"/>
          <p:nvPr/>
        </p:nvSpPr>
        <p:spPr>
          <a:xfrm>
            <a:off x="597955" y="4823776"/>
            <a:ext cx="4102411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可以提前备货，有效避免物流高峰，缓解国际物流不畅造成的供货压力。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E6DE2F-A5EC-4507-AE2F-9D45F669E114}"/>
              </a:ext>
            </a:extLst>
          </p:cNvPr>
          <p:cNvSpPr txBox="1"/>
          <p:nvPr/>
        </p:nvSpPr>
        <p:spPr>
          <a:xfrm>
            <a:off x="6460859" y="4823776"/>
            <a:ext cx="3978542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与空运相比，海外仓的集中运输模式实破了商品玉量、体积和性质的限制。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B6DDB3-F632-426B-AB68-6D3A213A4A5A}"/>
              </a:ext>
            </a:extLst>
          </p:cNvPr>
          <p:cNvSpPr txBox="1"/>
          <p:nvPr/>
        </p:nvSpPr>
        <p:spPr>
          <a:xfrm>
            <a:off x="597954" y="4308261"/>
            <a:ext cx="45290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dirty="0">
                <a:solidFill>
                  <a:prstClr val="black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加快物流时效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9E1B77-A92B-4509-8476-CF33DDCB52C6}"/>
              </a:ext>
            </a:extLst>
          </p:cNvPr>
          <p:cNvSpPr txBox="1"/>
          <p:nvPr/>
        </p:nvSpPr>
        <p:spPr>
          <a:xfrm>
            <a:off x="6460858" y="4308261"/>
            <a:ext cx="45290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600" dirty="0">
                <a:solidFill>
                  <a:prstClr val="black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丰富商品品类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730428-3594-4791-87F6-8EEF06F16837}"/>
              </a:ext>
            </a:extLst>
          </p:cNvPr>
          <p:cNvSpPr txBox="1"/>
          <p:nvPr/>
        </p:nvSpPr>
        <p:spPr>
          <a:xfrm>
            <a:off x="619125" y="381954"/>
            <a:ext cx="36385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300" dirty="0">
                <a:solidFill>
                  <a:srgbClr val="FF6600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</a:rPr>
              <a:t>海外仓服务百花齐放</a:t>
            </a:r>
            <a:endParaRPr lang="en-US" altLang="zh-CN" sz="3300" dirty="0">
              <a:solidFill>
                <a:srgbClr val="FF6600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E227E09-4E6C-4077-89E4-22EC698C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811" y="507325"/>
            <a:ext cx="1575064" cy="4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3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6E65F09-3D53-4AFA-B3B9-61A380B6BD26}"/>
              </a:ext>
            </a:extLst>
          </p:cNvPr>
          <p:cNvSpPr txBox="1"/>
          <p:nvPr/>
        </p:nvSpPr>
        <p:spPr>
          <a:xfrm>
            <a:off x="607786" y="1496658"/>
            <a:ext cx="10365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在跨境电商快速发展的同时，第三方跨境支付市场也呈现出一片竞争激烈的红海。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26FF7C-9D4A-4DDE-8FA3-B30001B6D1E5}"/>
              </a:ext>
            </a:extLst>
          </p:cNvPr>
          <p:cNvSpPr txBox="1"/>
          <p:nvPr/>
        </p:nvSpPr>
        <p:spPr>
          <a:xfrm>
            <a:off x="584200" y="45562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跨境支付机构百家争鸣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A9100D-B270-4FEA-9BE2-BD139570E65C}"/>
              </a:ext>
            </a:extLst>
          </p:cNvPr>
          <p:cNvSpPr txBox="1"/>
          <p:nvPr/>
        </p:nvSpPr>
        <p:spPr>
          <a:xfrm>
            <a:off x="607786" y="20492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万里汇成为2020年同类支付机构中的增速佼佼者。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A14FD73-DD51-477E-894F-2E5637EC1263}"/>
              </a:ext>
            </a:extLst>
          </p:cNvPr>
          <p:cNvSpPr txBox="1"/>
          <p:nvPr/>
        </p:nvSpPr>
        <p:spPr>
          <a:xfrm>
            <a:off x="591118" y="3189776"/>
            <a:ext cx="2994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第三方跨境支付平台举例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73A43F-B9B5-4A79-BE68-171817FBDA49}"/>
              </a:ext>
            </a:extLst>
          </p:cNvPr>
          <p:cNvSpPr txBox="1"/>
          <p:nvPr/>
        </p:nvSpPr>
        <p:spPr>
          <a:xfrm>
            <a:off x="607786" y="5006664"/>
            <a:ext cx="2994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第三方支付平台优势突出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CD9539-B385-468C-82D8-02BFF4F3289D}"/>
              </a:ext>
            </a:extLst>
          </p:cNvPr>
          <p:cNvSpPr txBox="1"/>
          <p:nvPr/>
        </p:nvSpPr>
        <p:spPr>
          <a:xfrm>
            <a:off x="8028567" y="3705287"/>
            <a:ext cx="2994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跨境支付平台综合增速对比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35A1C9D-7D15-42C4-96F2-FF9828C66E5E}"/>
              </a:ext>
            </a:extLst>
          </p:cNvPr>
          <p:cNvSpPr txBox="1"/>
          <p:nvPr/>
        </p:nvSpPr>
        <p:spPr>
          <a:xfrm>
            <a:off x="607786" y="5548807"/>
            <a:ext cx="1568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效率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更高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E7505D4-53D6-4CC0-BDA3-D40408391144}"/>
              </a:ext>
            </a:extLst>
          </p:cNvPr>
          <p:cNvSpPr txBox="1"/>
          <p:nvPr/>
        </p:nvSpPr>
        <p:spPr>
          <a:xfrm>
            <a:off x="607786" y="5918139"/>
            <a:ext cx="1568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处理更快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3D4619-8BAA-4066-A6C1-5A1AEDC49DF0}"/>
              </a:ext>
            </a:extLst>
          </p:cNvPr>
          <p:cNvSpPr txBox="1"/>
          <p:nvPr/>
        </p:nvSpPr>
        <p:spPr>
          <a:xfrm>
            <a:off x="1610963" y="5571907"/>
            <a:ext cx="1568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收费更低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760B4F-0882-47BB-AE2D-1C3034E235FE}"/>
              </a:ext>
            </a:extLst>
          </p:cNvPr>
          <p:cNvSpPr txBox="1"/>
          <p:nvPr/>
        </p:nvSpPr>
        <p:spPr>
          <a:xfrm>
            <a:off x="1610963" y="5941239"/>
            <a:ext cx="1568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更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适应跨境电商发展</a:t>
            </a:r>
          </a:p>
        </p:txBody>
      </p:sp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416C3227-083F-4BD1-8BED-0645AE9CA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815280"/>
              </p:ext>
            </p:extLst>
          </p:nvPr>
        </p:nvGraphicFramePr>
        <p:xfrm>
          <a:off x="7431127" y="4569179"/>
          <a:ext cx="4189698" cy="1656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DDDBAEEA-4315-48A1-B1E8-6EF5DB7CFD72}"/>
              </a:ext>
            </a:extLst>
          </p:cNvPr>
          <p:cNvSpPr txBox="1"/>
          <p:nvPr/>
        </p:nvSpPr>
        <p:spPr>
          <a:xfrm>
            <a:off x="8699116" y="4217825"/>
            <a:ext cx="1653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2020综合增速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0BF8EE5-C5B9-4544-B474-D20DBE34DC09}"/>
              </a:ext>
            </a:extLst>
          </p:cNvPr>
          <p:cNvSpPr txBox="1"/>
          <p:nvPr/>
        </p:nvSpPr>
        <p:spPr>
          <a:xfrm>
            <a:off x="607786" y="3596994"/>
            <a:ext cx="141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Paypal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F441A23-3EF2-42EB-98A5-AA9008180262}"/>
              </a:ext>
            </a:extLst>
          </p:cNvPr>
          <p:cNvSpPr txBox="1"/>
          <p:nvPr/>
        </p:nvSpPr>
        <p:spPr>
          <a:xfrm>
            <a:off x="2036166" y="3596994"/>
            <a:ext cx="141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Airwallex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8100BC3-DD4B-4451-B256-CA940B8F4549}"/>
              </a:ext>
            </a:extLst>
          </p:cNvPr>
          <p:cNvSpPr txBox="1"/>
          <p:nvPr/>
        </p:nvSpPr>
        <p:spPr>
          <a:xfrm>
            <a:off x="3730188" y="3596994"/>
            <a:ext cx="141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Payoneer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CD9EB57-28D5-4FDF-A319-05D6B848086A}"/>
              </a:ext>
            </a:extLst>
          </p:cNvPr>
          <p:cNvSpPr txBox="1"/>
          <p:nvPr/>
        </p:nvSpPr>
        <p:spPr>
          <a:xfrm>
            <a:off x="607786" y="4056702"/>
            <a:ext cx="141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WorldFirst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52A7D57-443B-4003-86C5-E9C495031C56}"/>
              </a:ext>
            </a:extLst>
          </p:cNvPr>
          <p:cNvSpPr txBox="1"/>
          <p:nvPr/>
        </p:nvSpPr>
        <p:spPr>
          <a:xfrm>
            <a:off x="2036166" y="4056702"/>
            <a:ext cx="1416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Pingpong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4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879171-15FB-4AFB-B6EA-456C84DE00FB}"/>
              </a:ext>
            </a:extLst>
          </p:cNvPr>
          <p:cNvSpPr txBox="1"/>
          <p:nvPr/>
        </p:nvSpPr>
        <p:spPr>
          <a:xfrm>
            <a:off x="597954" y="2395777"/>
            <a:ext cx="4113746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零售货物集中运输到海外仓，可比跨境电商直购族式降低30%-50%的物流成本。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D2A1C7-2BB2-4742-B7A6-3D051CE60E76}"/>
              </a:ext>
            </a:extLst>
          </p:cNvPr>
          <p:cNvSpPr txBox="1"/>
          <p:nvPr/>
        </p:nvSpPr>
        <p:spPr>
          <a:xfrm>
            <a:off x="6460859" y="2395777"/>
            <a:ext cx="4083754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海外仓有效解决了跨境电商的退换货难题，同时也捉升了消费者的购物体验。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DA25FF-2568-4613-A912-F477B6D483BB}"/>
              </a:ext>
            </a:extLst>
          </p:cNvPr>
          <p:cNvSpPr txBox="1"/>
          <p:nvPr/>
        </p:nvSpPr>
        <p:spPr>
          <a:xfrm>
            <a:off x="597954" y="1946812"/>
            <a:ext cx="276754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降低物流成本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36AB78-76B8-4D5E-B43A-727B578026BD}"/>
              </a:ext>
            </a:extLst>
          </p:cNvPr>
          <p:cNvSpPr txBox="1"/>
          <p:nvPr/>
        </p:nvSpPr>
        <p:spPr>
          <a:xfrm>
            <a:off x="6460858" y="1946812"/>
            <a:ext cx="45290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提升购物体验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6AB3F6-62D9-43F0-8C5D-5E7913244320}"/>
              </a:ext>
            </a:extLst>
          </p:cNvPr>
          <p:cNvSpPr txBox="1"/>
          <p:nvPr/>
        </p:nvSpPr>
        <p:spPr>
          <a:xfrm>
            <a:off x="597955" y="4823776"/>
            <a:ext cx="4102411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可以提前备货，有效避免物流高峰，缓解国际物流不畅造成的供货压力。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E6DE2F-A5EC-4507-AE2F-9D45F669E114}"/>
              </a:ext>
            </a:extLst>
          </p:cNvPr>
          <p:cNvSpPr txBox="1"/>
          <p:nvPr/>
        </p:nvSpPr>
        <p:spPr>
          <a:xfrm>
            <a:off x="6460859" y="4823776"/>
            <a:ext cx="3978542" cy="66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与空运相比，海外仓的集中运输模式实破了商品玉量、体积和性质的限制。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B6DDB3-F632-426B-AB68-6D3A213A4A5A}"/>
              </a:ext>
            </a:extLst>
          </p:cNvPr>
          <p:cNvSpPr txBox="1"/>
          <p:nvPr/>
        </p:nvSpPr>
        <p:spPr>
          <a:xfrm>
            <a:off x="597954" y="4308261"/>
            <a:ext cx="45290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加快物流时效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59E1B77-A92B-4509-8476-CF33DDCB52C6}"/>
              </a:ext>
            </a:extLst>
          </p:cNvPr>
          <p:cNvSpPr txBox="1"/>
          <p:nvPr/>
        </p:nvSpPr>
        <p:spPr>
          <a:xfrm>
            <a:off x="6460858" y="4308261"/>
            <a:ext cx="452908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丰富商品品类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730428-3594-4791-87F6-8EEF06F16837}"/>
              </a:ext>
            </a:extLst>
          </p:cNvPr>
          <p:cNvSpPr txBox="1"/>
          <p:nvPr/>
        </p:nvSpPr>
        <p:spPr>
          <a:xfrm>
            <a:off x="619125" y="381954"/>
            <a:ext cx="36385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海外仓服务百花齐放</a:t>
            </a:r>
            <a:endParaRPr kumimoji="0" lang="en-US" altLang="zh-CN" sz="3300" b="0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E227E09-4E6C-4077-89E4-22EC698C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811" y="507325"/>
            <a:ext cx="1575064" cy="4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3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50F16B6-DE7A-418A-9E37-A2003A0E4FB7}"/>
              </a:ext>
            </a:extLst>
          </p:cNvPr>
          <p:cNvSpPr txBox="1"/>
          <p:nvPr/>
        </p:nvSpPr>
        <p:spPr>
          <a:xfrm>
            <a:off x="620485" y="15333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t>国内烘干机品类发展环境向好，全民化普及拐点将至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1888D1-9691-45F1-A708-AA0145AA30D1}"/>
              </a:ext>
            </a:extLst>
          </p:cNvPr>
          <p:cNvSpPr txBox="1"/>
          <p:nvPr/>
        </p:nvSpPr>
        <p:spPr>
          <a:xfrm>
            <a:off x="620485" y="4014046"/>
            <a:ext cx="20383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t>工商管理及消费市场保护相关法案日益完善,家电行业出台多部智能家电建设指南及规划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C3CABA-0FA6-4D1F-AB80-0C7FD7E2D289}"/>
              </a:ext>
            </a:extLst>
          </p:cNvPr>
          <p:cNvSpPr txBox="1"/>
          <p:nvPr/>
        </p:nvSpPr>
        <p:spPr>
          <a:xfrm>
            <a:off x="620485" y="3142347"/>
            <a:ext cx="1390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t>政策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235A19-273F-4D01-9DE1-B3D9740AC258}"/>
              </a:ext>
            </a:extLst>
          </p:cNvPr>
          <p:cNvSpPr txBox="1"/>
          <p:nvPr/>
        </p:nvSpPr>
        <p:spPr>
          <a:xfrm>
            <a:off x="3522257" y="4014046"/>
            <a:ext cx="20383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t>住宅商品房销售面积持续增长，有助于放置更多家电设备，国民消费者可支配收入持续走高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AE6958-5F3A-423A-9DE0-8A931F482362}"/>
              </a:ext>
            </a:extLst>
          </p:cNvPr>
          <p:cNvSpPr txBox="1"/>
          <p:nvPr/>
        </p:nvSpPr>
        <p:spPr>
          <a:xfrm>
            <a:off x="3522257" y="3142347"/>
            <a:ext cx="1390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t>经济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F7D433-F655-4F39-AB73-FF597ECA2D7C}"/>
              </a:ext>
            </a:extLst>
          </p:cNvPr>
          <p:cNvSpPr txBox="1"/>
          <p:nvPr/>
        </p:nvSpPr>
        <p:spPr>
          <a:xfrm>
            <a:off x="6716485" y="4014046"/>
            <a:ext cx="2038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t>受疫情影响，线上烘干机需求增长明显，年轻群体对于尝新品类接受度高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B1270F-AB65-4BFC-AE5C-7A8002C3C651}"/>
              </a:ext>
            </a:extLst>
          </p:cNvPr>
          <p:cNvSpPr txBox="1"/>
          <p:nvPr/>
        </p:nvSpPr>
        <p:spPr>
          <a:xfrm>
            <a:off x="6716485" y="3142347"/>
            <a:ext cx="1390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t>社会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D68121-2F78-46F5-A37A-0C1B6DE4330D}"/>
              </a:ext>
            </a:extLst>
          </p:cNvPr>
          <p:cNvSpPr txBox="1"/>
          <p:nvPr/>
        </p:nvSpPr>
        <p:spPr>
          <a:xfrm>
            <a:off x="9560197" y="4014046"/>
            <a:ext cx="2038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t>AI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t>智能技术及烘干机内部结构革新共同激活产业升级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AA4E7AF-0216-4F9B-BDCA-0E1E4C11F205}"/>
              </a:ext>
            </a:extLst>
          </p:cNvPr>
          <p:cNvSpPr txBox="1"/>
          <p:nvPr/>
        </p:nvSpPr>
        <p:spPr>
          <a:xfrm>
            <a:off x="9560197" y="3142347"/>
            <a:ext cx="1390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等线" panose="02010600030101010101" pitchFamily="2" charset="-122"/>
                <a:cs typeface="+mn-cs"/>
              </a:rPr>
              <a:t>技术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0711A3-18B8-4152-B05E-C3FBB1E084CA}"/>
              </a:ext>
            </a:extLst>
          </p:cNvPr>
          <p:cNvSpPr txBox="1"/>
          <p:nvPr/>
        </p:nvSpPr>
        <p:spPr>
          <a:xfrm>
            <a:off x="619125" y="381954"/>
            <a:ext cx="36385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3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字体圈欣意冠黑体" panose="00000500000000000000" pitchFamily="2" charset="-122"/>
                <a:ea typeface="字体圈欣意冠黑体" panose="00000500000000000000" pitchFamily="2" charset="-122"/>
                <a:cs typeface="+mn-cs"/>
              </a:rPr>
              <a:t>海外仓服务百花齐放</a:t>
            </a:r>
            <a:endParaRPr kumimoji="0" lang="en-US" altLang="zh-CN" sz="3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字体圈欣意冠黑体" panose="00000500000000000000" pitchFamily="2" charset="-122"/>
              <a:ea typeface="字体圈欣意冠黑体" panose="00000500000000000000" pitchFamily="2" charset="-122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4B1A278-FD85-45B2-AE41-76EFC3203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811" y="507325"/>
            <a:ext cx="1575064" cy="4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4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9725;#372709;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865</Words>
  <Application>Microsoft Macintosh PowerPoint</Application>
  <PresentationFormat>Widescreen</PresentationFormat>
  <Paragraphs>106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42" baseType="lpstr">
      <vt:lpstr>Bahnschrift SemiBold SemiConden</vt:lpstr>
      <vt:lpstr>等线</vt:lpstr>
      <vt:lpstr>Microsoft YaHei</vt:lpstr>
      <vt:lpstr>华文中宋</vt:lpstr>
      <vt:lpstr>华康方圆体W7</vt:lpstr>
      <vt:lpstr>字体圈欣意冠黑体</vt:lpstr>
      <vt:lpstr>思源黑体 CN Bold</vt:lpstr>
      <vt:lpstr>思源黑体 CN Medium</vt:lpstr>
      <vt:lpstr>思源黑体 CN Normal</vt:lpstr>
      <vt:lpstr>方正粗倩简体</vt:lpstr>
      <vt:lpstr>汉仪菱心体简</vt:lpstr>
      <vt:lpstr>潮字社凌渡鲲鹏简</vt:lpstr>
      <vt:lpstr>造字工房力黑（非商用）常规体</vt:lpstr>
      <vt:lpstr>Arial</vt:lpstr>
      <vt:lpstr>Calibri</vt:lpstr>
      <vt:lpstr>Calibri Light</vt:lpstr>
      <vt:lpstr>Century Gothic</vt:lpstr>
      <vt:lpstr>Gill Sans MT</vt:lpstr>
      <vt:lpstr>Wingdings 3</vt:lpstr>
      <vt:lpstr>1_Office 主题​​</vt:lpstr>
      <vt:lpstr>天体</vt:lpstr>
      <vt:lpstr>切片</vt:lpstr>
      <vt:lpstr>回顾</vt:lpstr>
      <vt:lpstr>画廊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Shen Xiaodong</cp:lastModifiedBy>
  <cp:revision>17</cp:revision>
  <dcterms:created xsi:type="dcterms:W3CDTF">2021-04-30T03:25:13Z</dcterms:created>
  <dcterms:modified xsi:type="dcterms:W3CDTF">2021-09-16T14:06:52Z</dcterms:modified>
</cp:coreProperties>
</file>